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7" r:id="rId3"/>
    <p:sldId id="314" r:id="rId4"/>
    <p:sldId id="290" r:id="rId5"/>
    <p:sldId id="309" r:id="rId6"/>
    <p:sldId id="310" r:id="rId7"/>
    <p:sldId id="311" r:id="rId8"/>
    <p:sldId id="312" r:id="rId9"/>
    <p:sldId id="313" r:id="rId10"/>
    <p:sldId id="306" r:id="rId11"/>
    <p:sldId id="261" r:id="rId12"/>
    <p:sldId id="291" r:id="rId13"/>
    <p:sldId id="308" r:id="rId14"/>
    <p:sldId id="301" r:id="rId15"/>
    <p:sldId id="300" r:id="rId16"/>
    <p:sldId id="277" r:id="rId17"/>
    <p:sldId id="260" r:id="rId18"/>
    <p:sldId id="297" r:id="rId1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CC"/>
    <a:srgbClr val="002060"/>
    <a:srgbClr val="FF0000"/>
    <a:srgbClr val="9999FF"/>
    <a:srgbClr val="FF99FF"/>
    <a:srgbClr val="00CC00"/>
    <a:srgbClr val="99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96"/>
    <p:restoredTop sz="91277"/>
  </p:normalViewPr>
  <p:slideViewPr>
    <p:cSldViewPr showGuides="1">
      <p:cViewPr varScale="1">
        <p:scale>
          <a:sx n="96" d="100"/>
          <a:sy n="96" d="100"/>
        </p:scale>
        <p:origin x="1432" y="176"/>
      </p:cViewPr>
      <p:guideLst>
        <p:guide orient="horz" pos="527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2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8AC9637-7A4E-4EC3-AB2F-5080AB8A45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F74FED3-D454-4648-88FD-8E40FCE3EE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0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B5252FD6-668C-4CBA-92FE-92391D24962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DCD0D675-2222-4C64-B82A-4504BA2793E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>
              <a:defRPr kumimoji="0" sz="1300"/>
            </a:lvl1pPr>
          </a:lstStyle>
          <a:p>
            <a:pPr>
              <a:defRPr/>
            </a:pPr>
            <a:fld id="{F22ABFB8-43D5-4DD7-BA2B-1185BD271FB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2590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FD75FA9-9648-4568-B93D-F044CF9E6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604BEAE-E65B-4E3A-9124-5B49A918509A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8D3C38E-1379-4F5A-96B2-FE115A287DF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3"/>
            <a:ext cx="4985772" cy="44667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Hier klicken, um Master-Textformat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85C51C99-45A7-4C05-BE9F-063FB9D7BA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0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46A5437-688B-4318-BD35-E351B1A99FA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531A4D25-0F02-4A1F-808C-578A01D5A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>
              <a:defRPr kumimoji="0" sz="1300"/>
            </a:lvl1pPr>
          </a:lstStyle>
          <a:p>
            <a:pPr>
              <a:defRPr/>
            </a:pPr>
            <a:fld id="{90482059-8723-4065-AC99-81EC9534074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85142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C3D638FD-4932-4574-97C2-CEB5EA7D2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84AA049-6C96-42E9-B33D-0C3D0662EFD7}" type="slidenum">
              <a:rPr kumimoji="0" lang="de-DE" altLang="de-DE" sz="1300"/>
              <a:pPr/>
              <a:t>1</a:t>
            </a:fld>
            <a:endParaRPr kumimoji="0" lang="de-DE" altLang="de-DE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39671B31-8B77-4657-AC50-7B1DE2B59F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E2DF078A-0B1C-406B-8F01-A76227583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3728AC7-F4D8-4340-BBD6-54293F4CF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40FA95B-193A-4CCE-BB1C-A3AA79BC522F}" type="slidenum">
              <a:rPr kumimoji="0" lang="de-DE" altLang="de-DE" sz="1300"/>
              <a:pPr/>
              <a:t>4</a:t>
            </a:fld>
            <a:endParaRPr kumimoji="0" lang="de-DE" altLang="de-DE" sz="1300"/>
          </a:p>
        </p:txBody>
      </p:sp>
      <p:sp>
        <p:nvSpPr>
          <p:cNvPr id="13315" name="Rectangle 1026">
            <a:extLst>
              <a:ext uri="{FF2B5EF4-FFF2-40B4-BE49-F238E27FC236}">
                <a16:creationId xmlns:a16="http://schemas.microsoft.com/office/drawing/2014/main" id="{409772C4-0085-4AE7-95E0-6EF2D39FF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1027">
            <a:extLst>
              <a:ext uri="{FF2B5EF4-FFF2-40B4-BE49-F238E27FC236}">
                <a16:creationId xmlns:a16="http://schemas.microsoft.com/office/drawing/2014/main" id="{63C59C20-0F8F-4AF6-9762-F15BC0B27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66430835-578A-4A64-B84D-600E59AF5D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A8D189C-9E8B-4AD0-BC0D-2809452D5D31}" type="slidenum">
              <a:rPr kumimoji="0" lang="de-DE" altLang="de-DE" sz="1300"/>
              <a:pPr/>
              <a:t>12</a:t>
            </a:fld>
            <a:endParaRPr kumimoji="0" lang="de-DE" altLang="de-DE" sz="1300"/>
          </a:p>
        </p:txBody>
      </p:sp>
      <p:sp>
        <p:nvSpPr>
          <p:cNvPr id="19459" name="Rectangle 1026">
            <a:extLst>
              <a:ext uri="{FF2B5EF4-FFF2-40B4-BE49-F238E27FC236}">
                <a16:creationId xmlns:a16="http://schemas.microsoft.com/office/drawing/2014/main" id="{ED3E6730-B1BA-4B87-AB74-4C181DB470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1027">
            <a:extLst>
              <a:ext uri="{FF2B5EF4-FFF2-40B4-BE49-F238E27FC236}">
                <a16:creationId xmlns:a16="http://schemas.microsoft.com/office/drawing/2014/main" id="{7231A0D6-ECF9-4DB3-AD7F-8EB43FE5D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99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87D5493-1178-406C-873E-0178DE7167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975C683-EC31-42F9-9FE1-FFD7DA20822E}" type="slidenum">
              <a:rPr kumimoji="0" lang="de-DE" altLang="de-DE" sz="1300"/>
              <a:pPr/>
              <a:t>16</a:t>
            </a:fld>
            <a:endParaRPr kumimoji="0" lang="de-DE" altLang="de-DE" sz="13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A6A8B0B7-D229-4EB7-A55E-482D28925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>
            <a:extLst>
              <a:ext uri="{FF2B5EF4-FFF2-40B4-BE49-F238E27FC236}">
                <a16:creationId xmlns:a16="http://schemas.microsoft.com/office/drawing/2014/main" id="{2AFBBB8B-B6B6-414E-8579-08E6844B6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9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87D5493-1178-406C-873E-0178DE7167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975C683-EC31-42F9-9FE1-FFD7DA20822E}" type="slidenum">
              <a:rPr kumimoji="0" lang="de-DE" altLang="de-DE" sz="1300"/>
              <a:pPr/>
              <a:t>17</a:t>
            </a:fld>
            <a:endParaRPr kumimoji="0" lang="de-DE" altLang="de-DE" sz="13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A6A8B0B7-D229-4EB7-A55E-482D28925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>
            <a:extLst>
              <a:ext uri="{FF2B5EF4-FFF2-40B4-BE49-F238E27FC236}">
                <a16:creationId xmlns:a16="http://schemas.microsoft.com/office/drawing/2014/main" id="{2AFBBB8B-B6B6-414E-8579-08E6844B6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094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87D5493-1178-406C-873E-0178DE7167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798" indent="-275692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2766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3873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4980" indent="-220553"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608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7193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8299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9406" indent="-220553" eaLnBrk="0" fontAlgn="base" hangingPunct="0">
              <a:spcBef>
                <a:spcPct val="0"/>
              </a:spcBef>
              <a:spcAft>
                <a:spcPct val="0"/>
              </a:spcAft>
              <a:defRPr kumimoji="1"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975C683-EC31-42F9-9FE1-FFD7DA20822E}" type="slidenum">
              <a:rPr kumimoji="0" lang="de-DE" altLang="de-DE" sz="1300"/>
              <a:pPr/>
              <a:t>18</a:t>
            </a:fld>
            <a:endParaRPr kumimoji="0" lang="de-DE" altLang="de-DE" sz="13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A6A8B0B7-D229-4EB7-A55E-482D28925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>
            <a:extLst>
              <a:ext uri="{FF2B5EF4-FFF2-40B4-BE49-F238E27FC236}">
                <a16:creationId xmlns:a16="http://schemas.microsoft.com/office/drawing/2014/main" id="{2AFBBB8B-B6B6-414E-8579-08E6844B6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56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3D26F8-0F94-4037-A5D2-FB49ADF6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5A96E1-4D19-46D3-8110-854FD084C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4E9F45-FF1F-4C07-99CE-CB42FF58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99002-09A6-4A56-A636-40A65E37293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8209902"/>
      </p:ext>
    </p:extLst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63299B-A1A8-40FF-B430-93A0DF14E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6CD774-1E9A-417C-ACCD-058916D91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E153FB-2AC6-49FC-9556-B89BEC37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5FF5D-51A2-4440-A923-E2DA84AB07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8701784"/>
      </p:ext>
    </p:extLst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DA61B6-9EE0-4F24-B7F2-59EACA48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2A53B-C3BA-400D-BF91-9FBF0D23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69DEDC-1135-4716-94C4-E0EF5CF6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43378-10F0-4B0F-B3CF-F76C1E056BD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0169104"/>
      </p:ext>
    </p:extLst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336A0D5D-0645-4502-AC38-E55C705B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672E96F-C53E-4250-8599-3AD4A8B77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3CC610C1-9667-4F35-BB95-4AB69D0F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01492-398B-4D11-880A-0C3ECF30531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5135051"/>
      </p:ext>
    </p:extLst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3DA40E07-3A83-4C8B-9613-9BD32C7A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1A1E977-611D-4B6C-8FDD-FED6827C5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4B3A5003-EBB2-4436-AC34-E1D4EEC2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21E10-9A60-47FB-8B64-FAF077EB6B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6981829"/>
      </p:ext>
    </p:extLst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02666188-5B84-41ED-9359-F76429012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2B8AD4E0-A947-493C-91DA-5C3790B5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1C113141-9793-4959-AE69-7908EB8C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5423-D509-4698-BF6E-B4DAC316056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0958863"/>
      </p:ext>
    </p:extLst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F38FADE7-81EC-409C-90EA-1B204BC4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C681AA40-7B5E-482B-90FF-2A10E411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3FEC0B7F-1E48-4F08-BAF3-10FD3636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AE248-84CC-4D82-8EF8-3A4A67D2969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38582556"/>
      </p:ext>
    </p:extLst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119400FE-4910-4DE7-A142-2D0CFFE95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16449379-5307-4A6E-87E4-6537ECA3D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4D39B4F-4975-47B2-8F33-5E0401B1C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60A88-25C9-4163-A2D9-25D5C2002E6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6009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EF2FD530-E6E9-43DB-BA43-A37E74747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E41D3AB5-37B4-4688-9060-513660B46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81A7501-4600-427B-9EBB-795D1F441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4AC8B-DCAC-45D7-AC74-3623A8466D6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712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DF63FD-960E-41D1-BDB7-C7C72DF1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477F12-9C8D-4DBA-AA07-76470792C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8D41E3-594F-445A-9BDB-605420706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3FE5B-14DA-4E88-AFCC-35D04F2BD3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793836"/>
      </p:ext>
    </p:extLst>
  </p:cSld>
  <p:clrMapOvr>
    <a:masterClrMapping/>
  </p:clrMapOvr>
  <p:transition spd="slow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399882-F8A5-400B-9812-D6BD501B0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5DA8BE-0CF8-402D-85DA-B8405E61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31F73A-1118-4D8A-8C6E-3294C939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0257D-F945-4B5B-B78F-02C97A7BC96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0939952"/>
      </p:ext>
    </p:extLst>
  </p:cSld>
  <p:clrMapOvr>
    <a:masterClrMapping/>
  </p:clrMapOvr>
  <p:transition spd="slow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A0B51BD6-DAE0-41FF-89D9-C9045B2B330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96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Mastertitelformat</a:t>
            </a:r>
            <a:br>
              <a:rPr lang="de-AT" altLang="de-DE"/>
            </a:br>
            <a:r>
              <a:rPr lang="de-AT" altLang="de-DE"/>
              <a:t> bearbeiten</a:t>
            </a:r>
            <a:endParaRPr lang="de-DE" altLang="de-DE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32BC2544-9B77-482A-88E3-A83D5440DD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Mastertextformat bearbeiten</a:t>
            </a:r>
          </a:p>
          <a:p>
            <a:pPr lvl="1"/>
            <a:r>
              <a:rPr lang="de-AT" altLang="de-DE"/>
              <a:t>Zweite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1BFE43-43F6-4946-9BD6-E6D382A5E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452FE5-247A-48B6-A4EB-BA7673D4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1CBB7-9538-4434-A23D-7F3BEA85F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85DC2C5-CCC6-4707-91DA-F99A714BE0A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1031" name="Rectangle 12">
            <a:extLst>
              <a:ext uri="{FF2B5EF4-FFF2-40B4-BE49-F238E27FC236}">
                <a16:creationId xmlns:a16="http://schemas.microsoft.com/office/drawing/2014/main" id="{B9367F23-6AD9-4F1F-9BA3-E01A3E6C73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29013" y="2743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de-AT" altLang="de-DE"/>
          </a:p>
        </p:txBody>
      </p:sp>
      <p:pic>
        <p:nvPicPr>
          <p:cNvPr id="1032" name="Bild 2">
            <a:extLst>
              <a:ext uri="{FF2B5EF4-FFF2-40B4-BE49-F238E27FC236}">
                <a16:creationId xmlns:a16="http://schemas.microsoft.com/office/drawing/2014/main" id="{9B384064-E4F6-4D05-A118-ABCAC67C39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627063"/>
            <a:ext cx="19542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cover dir="d"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2060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2060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2060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2060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2060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außen, Baum, Person, Gras enthält.&#10;&#10;Automatisch generierte Beschreibung">
            <a:extLst>
              <a:ext uri="{FF2B5EF4-FFF2-40B4-BE49-F238E27FC236}">
                <a16:creationId xmlns:a16="http://schemas.microsoft.com/office/drawing/2014/main" id="{761C78D8-BC71-DB4C-A4D5-6752128BA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8" name="Rectangle 4">
            <a:extLst>
              <a:ext uri="{FF2B5EF4-FFF2-40B4-BE49-F238E27FC236}">
                <a16:creationId xmlns:a16="http://schemas.microsoft.com/office/drawing/2014/main" id="{28EEE85D-EB96-4E83-9B0C-8585D36BE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75063"/>
          </a:xfrm>
        </p:spPr>
        <p:txBody>
          <a:bodyPr/>
          <a:lstStyle/>
          <a:p>
            <a:pPr eaLnBrk="1" hangingPunct="1"/>
            <a: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 Kagran online Elternabend</a:t>
            </a:r>
            <a:b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Wettkämpfe / Trainingslager, Trainings und</a:t>
            </a:r>
            <a:b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Lizenzdatenbank</a:t>
            </a:r>
            <a:br>
              <a:rPr lang="de-DE" altLang="de-DE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Super MINIS, </a:t>
            </a:r>
            <a:r>
              <a:rPr lang="de-DE" altLang="de-DE" dirty="0" err="1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Tri</a:t>
            </a:r>
            <a: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-KIDS, </a:t>
            </a:r>
            <a:r>
              <a:rPr lang="de-DE" altLang="de-DE" dirty="0" err="1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Tri</a:t>
            </a:r>
            <a: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-JUNIORS, PROs und Kader  </a:t>
            </a:r>
            <a:br>
              <a:rPr lang="de-DE" altLang="de-DE" dirty="0">
                <a:solidFill>
                  <a:srgbClr val="000099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</a:br>
            <a:b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br>
            <a:br>
              <a:rPr lang="de-DE" altLang="de-DE" dirty="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lang="de-DE" altLang="de-DE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 descr="Ein Bild, das Text, Schrift, Electric Blue (Farbe), Symbol enthält.&#10;&#10;Automatisch generierte Beschreibung">
            <a:extLst>
              <a:ext uri="{FF2B5EF4-FFF2-40B4-BE49-F238E27FC236}">
                <a16:creationId xmlns:a16="http://schemas.microsoft.com/office/drawing/2014/main" id="{6A8E2C3D-F2A0-DE0D-7EAE-02575C25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58800"/>
            <a:ext cx="1609725" cy="15716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3E2ED-3332-0CC1-FBBD-273AE059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Zwei Säulen im Nachwuchs bei </a:t>
            </a:r>
            <a:r>
              <a:rPr lang="de-DE" dirty="0" err="1"/>
              <a:t>Tri</a:t>
            </a:r>
            <a:r>
              <a:rPr lang="de-DE" dirty="0"/>
              <a:t> Kagran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2578A9-C7D6-CB8F-E755-53DCAC92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82" y="1417638"/>
            <a:ext cx="8363272" cy="4525963"/>
          </a:xfrm>
        </p:spPr>
        <p:txBody>
          <a:bodyPr/>
          <a:lstStyle/>
          <a:p>
            <a:r>
              <a:rPr lang="de-DE" b="1" dirty="0"/>
              <a:t>Breite Basisausbildung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Schwimmen, Radfahren, Laufen; Koordination, Selbständigkeit, sportliche Erziehung, kontinuierliche Verbesserung …</a:t>
            </a:r>
          </a:p>
          <a:p>
            <a:r>
              <a:rPr lang="de-DE" b="1" dirty="0"/>
              <a:t>Leistungssport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/>
              <a:t>Strukturen / Knowhow / Infrastruktur, um Talente zum Leistungssport heranzuführen</a:t>
            </a:r>
          </a:p>
          <a:p>
            <a:endParaRPr lang="de-AT" dirty="0"/>
          </a:p>
          <a:p>
            <a:pPr marL="0" indent="0">
              <a:buNone/>
            </a:pPr>
            <a:r>
              <a:rPr lang="de-AT" dirty="0"/>
              <a:t>Absolvieren von Wettkämpfen für beide Gruppen ein zentraler Aspekt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Unterschiedliche Bewerbe für unterschiedliche Gruppen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Davon abgeleitet –&gt; unterschiedliche Vorbereitung</a:t>
            </a: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14079310"/>
      </p:ext>
    </p:extLst>
  </p:cSld>
  <p:clrMapOvr>
    <a:masterClrMapping/>
  </p:clrMapOvr>
  <p:transition spd="slow"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FCFFD-E585-C4FA-7462-8880FE24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Bewerbe: Grundsätzliche Punkte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60675A-C5B5-7C75-20ED-385E33C49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Anmeldung zu den Wettkämpfen erfolgt individuell</a:t>
            </a:r>
            <a:br>
              <a:rPr lang="de-DE" dirty="0"/>
            </a:br>
            <a:r>
              <a:rPr lang="de-DE" dirty="0"/>
              <a:t>(umso früher umso günstiger)</a:t>
            </a:r>
          </a:p>
          <a:p>
            <a:r>
              <a:rPr lang="de-DE" dirty="0"/>
              <a:t>An- und Abreise erfolgt individuell</a:t>
            </a:r>
          </a:p>
          <a:p>
            <a:r>
              <a:rPr lang="de-DE" dirty="0"/>
              <a:t>Alle Kinder sollten eine </a:t>
            </a:r>
            <a:r>
              <a:rPr lang="de-DE" dirty="0" err="1"/>
              <a:t>Triathlonlizenz</a:t>
            </a:r>
            <a:r>
              <a:rPr lang="de-DE" dirty="0"/>
              <a:t> halten</a:t>
            </a:r>
          </a:p>
          <a:p>
            <a:endParaRPr lang="de-DE" dirty="0"/>
          </a:p>
          <a:p>
            <a:r>
              <a:rPr lang="de-DE" dirty="0"/>
              <a:t>Wettkampfkalender: auf </a:t>
            </a:r>
            <a:r>
              <a:rPr lang="de-DE" dirty="0" err="1"/>
              <a:t>SportMember</a:t>
            </a:r>
            <a:endParaRPr lang="de-DE" dirty="0"/>
          </a:p>
          <a:p>
            <a:endParaRPr lang="de-DE" dirty="0"/>
          </a:p>
          <a:p>
            <a:r>
              <a:rPr lang="de-DE" dirty="0"/>
              <a:t>Wettkämpfe des NWC und WM werden von den Trainern betreut </a:t>
            </a:r>
            <a:br>
              <a:rPr lang="de-DE" dirty="0"/>
            </a:br>
            <a:r>
              <a:rPr lang="de-DE" dirty="0">
                <a:sym typeface="Wingdings" pitchFamily="2" charset="2"/>
              </a:rPr>
              <a:t> Übersicht / Treffpunkte werden </a:t>
            </a:r>
            <a:r>
              <a:rPr lang="de-DE" dirty="0" err="1">
                <a:sym typeface="Wingdings" pitchFamily="2" charset="2"/>
              </a:rPr>
              <a:t>ca</a:t>
            </a:r>
            <a:r>
              <a:rPr lang="de-DE" dirty="0">
                <a:sym typeface="Wingdings" pitchFamily="2" charset="2"/>
              </a:rPr>
              <a:t> 1 Woche davor ausgeschickt </a:t>
            </a:r>
          </a:p>
          <a:p>
            <a:endParaRPr lang="de-DE" dirty="0">
              <a:sym typeface="Wingdings" pitchFamily="2" charset="2"/>
            </a:endParaRPr>
          </a:p>
          <a:p>
            <a:r>
              <a:rPr lang="de-DE" dirty="0">
                <a:sym typeface="Wingdings" pitchFamily="2" charset="2"/>
              </a:rPr>
              <a:t>Gemeinsamer Auftritt &amp; Vorbildwirkung</a:t>
            </a:r>
            <a:br>
              <a:rPr lang="de-DE" dirty="0">
                <a:sym typeface="Wingdings" pitchFamily="2" charset="2"/>
              </a:rPr>
            </a:br>
            <a:r>
              <a:rPr lang="de-DE" dirty="0">
                <a:sym typeface="Wingdings" pitchFamily="2" charset="2"/>
              </a:rPr>
              <a:t>Wir wollen als ein Team auftreten &amp; auch nach außen sichtbar sein</a:t>
            </a:r>
          </a:p>
          <a:p>
            <a:endParaRPr lang="de-DE" dirty="0">
              <a:sym typeface="Wingdings" pitchFamily="2" charset="2"/>
            </a:endParaRPr>
          </a:p>
          <a:p>
            <a:endParaRPr lang="de-DE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78372087"/>
      </p:ext>
    </p:extLst>
  </p:cSld>
  <p:clrMapOvr>
    <a:masterClrMapping/>
  </p:clrMapOvr>
  <p:transition spd="slow"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3A4463B7-1379-462A-84F9-FBED153E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868363"/>
          </a:xfrm>
        </p:spPr>
        <p:txBody>
          <a:bodyPr/>
          <a:lstStyle/>
          <a:p>
            <a:pPr eaLnBrk="1" hangingPunct="1"/>
            <a:r>
              <a:rPr lang="de-DE" alt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de-DE" alt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</a:t>
            </a:r>
            <a:r>
              <a:rPr lang="de-DE" alt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ALLE</a:t>
            </a:r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703C0F70-5F88-45AA-ADC3-64A0CA159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363891"/>
              </p:ext>
            </p:extLst>
          </p:nvPr>
        </p:nvGraphicFramePr>
        <p:xfrm>
          <a:off x="539552" y="1396152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403">
                  <a:extLst>
                    <a:ext uri="{9D8B030D-6E8A-4147-A177-3AD203B41FA5}">
                      <a16:colId xmlns:a16="http://schemas.microsoft.com/office/drawing/2014/main" val="2404564244"/>
                    </a:ext>
                  </a:extLst>
                </a:gridCol>
                <a:gridCol w="2320020">
                  <a:extLst>
                    <a:ext uri="{9D8B030D-6E8A-4147-A177-3AD203B41FA5}">
                      <a16:colId xmlns:a16="http://schemas.microsoft.com/office/drawing/2014/main" val="2909560876"/>
                    </a:ext>
                  </a:extLst>
                </a:gridCol>
                <a:gridCol w="3965177">
                  <a:extLst>
                    <a:ext uri="{9D8B030D-6E8A-4147-A177-3AD203B41FA5}">
                      <a16:colId xmlns:a16="http://schemas.microsoft.com/office/drawing/2014/main" val="3281690566"/>
                    </a:ext>
                  </a:extLst>
                </a:gridCol>
              </a:tblGrid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Wann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82137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6.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Südstadt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Swim</a:t>
                      </a:r>
                      <a:r>
                        <a:rPr lang="de-DE" sz="1600" dirty="0"/>
                        <a:t> &amp; Run (NWC)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73947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12. – 18.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Samorin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Ostertrainingslager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81759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6. Mai (Montag)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Parndorf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Duathlon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362135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29. Mai (Feiertag)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Seestadt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Triathlon (NWC)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704149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b="1" dirty="0"/>
                        <a:t>28. 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/>
                        <a:t>Walchsee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/>
                        <a:t>ÖM </a:t>
                      </a:r>
                      <a:r>
                        <a:rPr lang="de-DE" sz="1600" b="1" dirty="0" err="1"/>
                        <a:t>Aquathlon</a:t>
                      </a:r>
                      <a:endParaRPr lang="de-DE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90570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29. Juni – 4. Juli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Burgau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Trainingslager ab Jahrgang 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13962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b="1" dirty="0"/>
                        <a:t>12. Juli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err="1"/>
                        <a:t>Wallsee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/>
                        <a:t>ÖM Triathlon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02851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21. Juli – 3. 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Reduzierter Trainingsbetrieb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4354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18.</a:t>
                      </a:r>
                      <a:r>
                        <a:rPr lang="de-DE" sz="1600" dirty="0"/>
                        <a:t> – </a:t>
                      </a:r>
                      <a:r>
                        <a:rPr lang="de-D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 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Trainingslehrgang Kader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834848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25. – 29. 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Sommertrainingslager ab </a:t>
                      </a:r>
                      <a:r>
                        <a:rPr lang="de-DE" sz="1600" dirty="0" err="1"/>
                        <a:t>Sch</a:t>
                      </a:r>
                      <a:r>
                        <a:rPr lang="de-DE" sz="1600" dirty="0"/>
                        <a:t> 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713229"/>
                  </a:ext>
                </a:extLst>
              </a:tr>
              <a:tr h="322712">
                <a:tc>
                  <a:txBody>
                    <a:bodyPr/>
                    <a:lstStyle/>
                    <a:p>
                      <a:r>
                        <a:rPr lang="de-DE" sz="1600" dirty="0"/>
                        <a:t>14. 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Kitzbühel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Triathlon EM &amp; NWC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75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FCFFD-E585-C4FA-7462-8880FE24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Bewerbe: Gruppenspezifische Aspekte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60675A-C5B5-7C75-20ED-385E33C49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 err="1"/>
              <a:t>SuperMinis</a:t>
            </a:r>
            <a:r>
              <a:rPr lang="de-DE" b="1" dirty="0"/>
              <a:t> &amp; Kids</a:t>
            </a:r>
            <a:r>
              <a:rPr lang="de-DE" dirty="0"/>
              <a:t>:</a:t>
            </a:r>
          </a:p>
          <a:p>
            <a:r>
              <a:rPr lang="de-DE" dirty="0"/>
              <a:t>Regional: Wien, NÖ, </a:t>
            </a:r>
            <a:r>
              <a:rPr lang="de-DE" dirty="0" err="1"/>
              <a:t>Bgld</a:t>
            </a:r>
            <a:r>
              <a:rPr lang="de-DE" dirty="0"/>
              <a:t>; </a:t>
            </a:r>
            <a:r>
              <a:rPr lang="de-DE" dirty="0" err="1"/>
              <a:t>Wr</a:t>
            </a:r>
            <a:r>
              <a:rPr lang="de-DE" dirty="0"/>
              <a:t>. Meisterschaften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b="1" dirty="0"/>
              <a:t>ab Juniors</a:t>
            </a:r>
            <a:r>
              <a:rPr lang="de-DE" dirty="0"/>
              <a:t>:</a:t>
            </a:r>
          </a:p>
          <a:p>
            <a:r>
              <a:rPr lang="de-DE" dirty="0"/>
              <a:t>ÖMs</a:t>
            </a:r>
          </a:p>
          <a:p>
            <a:r>
              <a:rPr lang="de-DE" dirty="0"/>
              <a:t>Nachwuchscupbewerbe</a:t>
            </a:r>
          </a:p>
          <a:p>
            <a:r>
              <a:rPr lang="de-DE" dirty="0"/>
              <a:t>Saisonpause Anfang August (Traun, </a:t>
            </a:r>
            <a:r>
              <a:rPr lang="de-DE" dirty="0" err="1"/>
              <a:t>Jannersee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/>
              <a:t>Quartiere:</a:t>
            </a:r>
          </a:p>
          <a:p>
            <a:pPr lvl="1"/>
            <a:r>
              <a:rPr lang="de-DE" sz="1800" dirty="0"/>
              <a:t>Walchsee: Mark</a:t>
            </a:r>
          </a:p>
          <a:p>
            <a:pPr lvl="1"/>
            <a:r>
              <a:rPr lang="de-DE" sz="1800" dirty="0" err="1"/>
              <a:t>Wallsee</a:t>
            </a:r>
            <a:r>
              <a:rPr lang="de-DE" sz="1800" dirty="0"/>
              <a:t>: Zelten, sonst schwierig, oder in der Früh fahren</a:t>
            </a:r>
          </a:p>
          <a:p>
            <a:pPr lvl="1"/>
            <a:r>
              <a:rPr lang="de-DE" sz="1800" dirty="0"/>
              <a:t>Kitzbühel 2025: </a:t>
            </a:r>
            <a:r>
              <a:rPr lang="de-DE" sz="1800" dirty="0" err="1"/>
              <a:t>Bechlwirt</a:t>
            </a:r>
            <a:endParaRPr lang="de-DE" sz="1800" dirty="0"/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91844032"/>
      </p:ext>
    </p:extLst>
  </p:cSld>
  <p:clrMapOvr>
    <a:masterClrMapping/>
  </p:clrMapOvr>
  <p:transition spd="slow"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FCFFD-E585-C4FA-7462-8880FE24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Trainingslager 2025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60675A-C5B5-7C75-20ED-385E33C4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0688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e-DE" sz="1800" b="1" dirty="0"/>
              <a:t>Ostern</a:t>
            </a:r>
          </a:p>
          <a:p>
            <a:r>
              <a:rPr lang="de-DE" sz="1800" b="1" dirty="0"/>
              <a:t>	</a:t>
            </a:r>
            <a:r>
              <a:rPr lang="de-DE" sz="1800" dirty="0"/>
              <a:t>ab </a:t>
            </a:r>
            <a:r>
              <a:rPr lang="de-DE" sz="1800" dirty="0" err="1"/>
              <a:t>Sch</a:t>
            </a:r>
            <a:r>
              <a:rPr lang="de-DE" sz="1800" dirty="0"/>
              <a:t> C/D</a:t>
            </a:r>
          </a:p>
          <a:p>
            <a:r>
              <a:rPr lang="de-DE" sz="1800" b="1" dirty="0"/>
              <a:t>	2025</a:t>
            </a:r>
            <a:r>
              <a:rPr lang="de-DE" sz="1800" dirty="0"/>
              <a:t>: </a:t>
            </a:r>
            <a:r>
              <a:rPr lang="de-DE" sz="1800" dirty="0" err="1"/>
              <a:t>Samorin</a:t>
            </a:r>
            <a:r>
              <a:rPr lang="de-DE" sz="1800" dirty="0"/>
              <a:t> mit </a:t>
            </a:r>
            <a:r>
              <a:rPr lang="de-DE" sz="1800" dirty="0" err="1"/>
              <a:t>Parndorfern</a:t>
            </a:r>
            <a:endParaRPr lang="de-DE" sz="1800" dirty="0"/>
          </a:p>
          <a:p>
            <a:r>
              <a:rPr lang="de-DE" sz="1800" dirty="0"/>
              <a:t>	Ostern 2026: geplant: Kader-TL auf Mallorca / </a:t>
            </a:r>
            <a:r>
              <a:rPr lang="de-DE" sz="1800" dirty="0" err="1"/>
              <a:t>Tri</a:t>
            </a:r>
            <a:r>
              <a:rPr lang="de-DE" sz="1800" dirty="0"/>
              <a:t>-Kagran noch offen</a:t>
            </a:r>
          </a:p>
          <a:p>
            <a:pPr marL="0" indent="0">
              <a:buNone/>
            </a:pPr>
            <a:endParaRPr lang="de-DE" sz="1100" b="1" dirty="0"/>
          </a:p>
          <a:p>
            <a:pPr marL="0" indent="0">
              <a:buNone/>
            </a:pPr>
            <a:r>
              <a:rPr lang="de-DE" sz="1800" b="1" dirty="0"/>
              <a:t>Burgau</a:t>
            </a:r>
            <a:r>
              <a:rPr lang="de-DE" sz="1800" dirty="0"/>
              <a:t>:</a:t>
            </a:r>
          </a:p>
          <a:p>
            <a:r>
              <a:rPr lang="de-DE" sz="1800" dirty="0"/>
              <a:t>1. Ferienwoche (Sonntag bis Samstag)</a:t>
            </a:r>
          </a:p>
          <a:p>
            <a:r>
              <a:rPr lang="de-DE" sz="1800" dirty="0"/>
              <a:t>Ab JG 2013</a:t>
            </a:r>
          </a:p>
          <a:p>
            <a:r>
              <a:rPr lang="de-DE" sz="1800" dirty="0"/>
              <a:t>30 Plätze</a:t>
            </a:r>
          </a:p>
          <a:p>
            <a:r>
              <a:rPr lang="de-DE" sz="1800" dirty="0"/>
              <a:t>Anmeldung im März</a:t>
            </a:r>
          </a:p>
          <a:p>
            <a:pPr marL="0" indent="0">
              <a:buNone/>
            </a:pPr>
            <a:endParaRPr lang="de-DE" sz="1200" b="1" dirty="0"/>
          </a:p>
          <a:p>
            <a:pPr marL="0" indent="0">
              <a:buNone/>
            </a:pPr>
            <a:r>
              <a:rPr lang="de-DE" sz="1800" b="1" dirty="0"/>
              <a:t>Sommer</a:t>
            </a:r>
            <a:r>
              <a:rPr lang="de-DE" sz="1800" dirty="0"/>
              <a:t>:</a:t>
            </a:r>
          </a:p>
          <a:p>
            <a:r>
              <a:rPr lang="de-DE" sz="1800" dirty="0"/>
              <a:t>Ab Anfang August: back </a:t>
            </a:r>
            <a:r>
              <a:rPr lang="de-DE" sz="1800" dirty="0" err="1"/>
              <a:t>to</a:t>
            </a:r>
            <a:r>
              <a:rPr lang="de-DE" sz="1800" dirty="0"/>
              <a:t> Training </a:t>
            </a:r>
          </a:p>
          <a:p>
            <a:r>
              <a:rPr lang="de-DE" sz="1800" dirty="0"/>
              <a:t>3. Augustwoche: Intensivwoche für Kadergruppe</a:t>
            </a:r>
          </a:p>
          <a:p>
            <a:r>
              <a:rPr lang="de-DE" sz="1800" dirty="0"/>
              <a:t>4. Augustwoche: NW-Trainingslager ab </a:t>
            </a:r>
            <a:r>
              <a:rPr lang="de-DE" sz="1800" dirty="0" err="1"/>
              <a:t>Sch</a:t>
            </a:r>
            <a:r>
              <a:rPr lang="de-DE" sz="1800" dirty="0"/>
              <a:t> E inkl. Podersdorf </a:t>
            </a:r>
            <a:br>
              <a:rPr lang="de-DE" sz="1800" dirty="0"/>
            </a:br>
            <a:r>
              <a:rPr lang="de-DE" sz="1800" dirty="0"/>
              <a:t>(Prater oder Stadlau)</a:t>
            </a:r>
          </a:p>
          <a:p>
            <a:pPr marL="0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2890117257"/>
      </p:ext>
    </p:extLst>
  </p:cSld>
  <p:clrMapOvr>
    <a:masterClrMapping/>
  </p:clrMapOvr>
  <p:transition spd="slow"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FCFFD-E585-C4FA-7462-8880FE24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Trainings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60675A-C5B5-7C75-20ED-385E33C4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06887"/>
            <a:ext cx="8352730" cy="4525963"/>
          </a:xfrm>
        </p:spPr>
        <p:txBody>
          <a:bodyPr/>
          <a:lstStyle/>
          <a:p>
            <a:pPr marL="0" indent="0">
              <a:buNone/>
            </a:pPr>
            <a:r>
              <a:rPr lang="de-DE" sz="1800" b="1" dirty="0"/>
              <a:t>Für ALLE:</a:t>
            </a:r>
          </a:p>
          <a:p>
            <a:r>
              <a:rPr lang="de-DE" sz="1800" dirty="0"/>
              <a:t>Sobald es am Sa warm genug ist </a:t>
            </a:r>
            <a:r>
              <a:rPr lang="de-DE" sz="1800" dirty="0">
                <a:sym typeface="Wingdings" panose="05000000000000000000" pitchFamily="2" charset="2"/>
              </a:rPr>
              <a:t> back on </a:t>
            </a:r>
            <a:r>
              <a:rPr lang="de-DE" sz="1800" dirty="0" err="1">
                <a:sym typeface="Wingdings" panose="05000000000000000000" pitchFamily="2" charset="2"/>
              </a:rPr>
              <a:t>bikes</a:t>
            </a:r>
            <a:endParaRPr lang="de-DE" sz="1800" dirty="0">
              <a:sym typeface="Wingdings" panose="05000000000000000000" pitchFamily="2" charset="2"/>
            </a:endParaRPr>
          </a:p>
          <a:p>
            <a:r>
              <a:rPr lang="de-DE" sz="1800" dirty="0">
                <a:sym typeface="Wingdings" panose="05000000000000000000" pitchFamily="2" charset="2"/>
              </a:rPr>
              <a:t>Nach Ostern: Di-Trainings wieder auf der Donauinsel</a:t>
            </a:r>
          </a:p>
          <a:p>
            <a:endParaRPr lang="de-DE" sz="1800" dirty="0"/>
          </a:p>
          <a:p>
            <a:pPr marL="0" indent="0">
              <a:buNone/>
            </a:pPr>
            <a:r>
              <a:rPr lang="de-DE" sz="1800" b="1" dirty="0" err="1"/>
              <a:t>SuperMinis</a:t>
            </a:r>
            <a:r>
              <a:rPr lang="de-DE" sz="1800" b="1" dirty="0"/>
              <a:t>:</a:t>
            </a:r>
          </a:p>
          <a:p>
            <a:pPr marL="0" indent="0">
              <a:buNone/>
            </a:pPr>
            <a:r>
              <a:rPr lang="de-DE" sz="1800" b="1" dirty="0"/>
              <a:t>	</a:t>
            </a:r>
            <a:r>
              <a:rPr lang="de-DE" sz="1800" dirty="0"/>
              <a:t>wenn </a:t>
            </a:r>
            <a:r>
              <a:rPr lang="de-DE" sz="1800" dirty="0" err="1"/>
              <a:t>FlowSports</a:t>
            </a:r>
            <a:r>
              <a:rPr lang="de-DE" sz="1800" dirty="0"/>
              <a:t>-Semester zu Ende: Schwimmen am Freitag statt Samstag</a:t>
            </a:r>
          </a:p>
          <a:p>
            <a:pPr marL="0" indent="0">
              <a:buNone/>
            </a:pPr>
            <a:endParaRPr lang="de-DE" sz="1800" b="1" dirty="0"/>
          </a:p>
          <a:p>
            <a:pPr marL="0" indent="0">
              <a:buNone/>
            </a:pPr>
            <a:r>
              <a:rPr lang="de-DE" sz="1800" b="1" dirty="0"/>
              <a:t>Juniors:</a:t>
            </a:r>
          </a:p>
          <a:p>
            <a:pPr marL="452438" indent="-452438">
              <a:buNone/>
            </a:pPr>
            <a:r>
              <a:rPr lang="de-DE" sz="1800" dirty="0"/>
              <a:t>	</a:t>
            </a:r>
            <a:r>
              <a:rPr lang="de-DE" sz="1800" dirty="0" err="1"/>
              <a:t>Anneso</a:t>
            </a:r>
            <a:r>
              <a:rPr lang="de-DE" sz="1800" dirty="0"/>
              <a:t> fällt die kommenden Wochen leider weiter aus </a:t>
            </a:r>
            <a:br>
              <a:rPr lang="de-DE" sz="1800" dirty="0"/>
            </a:br>
            <a:r>
              <a:rPr lang="de-DE" sz="1800" dirty="0">
                <a:sym typeface="Wingdings" panose="05000000000000000000" pitchFamily="2" charset="2"/>
              </a:rPr>
              <a:t> Anika übernimmt </a:t>
            </a:r>
            <a:r>
              <a:rPr lang="de-DE" sz="1800" dirty="0" err="1">
                <a:sym typeface="Wingdings" panose="05000000000000000000" pitchFamily="2" charset="2"/>
              </a:rPr>
              <a:t>großteils</a:t>
            </a:r>
            <a:r>
              <a:rPr lang="de-DE" sz="1800" dirty="0">
                <a:sym typeface="Wingdings" panose="05000000000000000000" pitchFamily="2" charset="2"/>
              </a:rPr>
              <a:t> am Mittwoch</a:t>
            </a:r>
            <a:endParaRPr lang="de-DE" sz="1100" dirty="0"/>
          </a:p>
          <a:p>
            <a:pPr marL="0" indent="0">
              <a:buNone/>
            </a:pPr>
            <a:endParaRPr lang="de-DE" sz="1800" b="1" dirty="0"/>
          </a:p>
          <a:p>
            <a:pPr marL="0" indent="0">
              <a:buNone/>
            </a:pPr>
            <a:r>
              <a:rPr lang="de-DE" sz="1800" b="1" dirty="0"/>
              <a:t>Kader:</a:t>
            </a:r>
            <a:endParaRPr lang="de-AT" sz="1800" b="1" dirty="0"/>
          </a:p>
          <a:p>
            <a:pPr marL="452438" indent="-452438">
              <a:buNone/>
            </a:pPr>
            <a:r>
              <a:rPr lang="de-AT" sz="1800" dirty="0"/>
              <a:t>	Samstags-Kaderlauftraining hat leider nicht wie geplant funktioniert, </a:t>
            </a:r>
            <a:br>
              <a:rPr lang="de-AT" sz="1800" dirty="0"/>
            </a:br>
            <a:r>
              <a:rPr lang="de-AT" sz="1800" dirty="0"/>
              <a:t>im März: zusätzliches 3. Lauftraining / Woche </a:t>
            </a:r>
            <a:br>
              <a:rPr lang="de-AT" sz="1800" dirty="0"/>
            </a:br>
            <a:r>
              <a:rPr lang="de-AT" sz="1800" dirty="0"/>
              <a:t>mit der Leistungsgruppe an zwei Montagen im LAZ (nach dem Schwimmen)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593340292"/>
      </p:ext>
    </p:extLst>
  </p:cSld>
  <p:clrMapOvr>
    <a:masterClrMapping/>
  </p:clrMapOvr>
  <p:transition spd="slow"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4D822-4506-D8D7-88B3-B0ABD231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Sch</a:t>
            </a:r>
            <a:r>
              <a:rPr lang="de-DE" dirty="0"/>
              <a:t> D/E</a:t>
            </a:r>
            <a:endParaRPr lang="de-AT" dirty="0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C18CAD9F-902B-2CAA-99DC-A1D0B7366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1988840"/>
            <a:ext cx="8229600" cy="324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32296"/>
      </p:ext>
    </p:extLst>
  </p:cSld>
  <p:clrMapOvr>
    <a:masterClrMapping/>
  </p:clrMapOvr>
  <p:transition spd="slow"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4D822-4506-D8D7-88B3-B0ABD231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 </a:t>
            </a:r>
            <a:r>
              <a:rPr lang="de-DE" dirty="0" err="1"/>
              <a:t>Sch</a:t>
            </a:r>
            <a:r>
              <a:rPr lang="de-DE" dirty="0"/>
              <a:t> C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02C04B-C0AF-3004-5A0E-B674D692D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1628800"/>
            <a:ext cx="8444796" cy="40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78231"/>
      </p:ext>
    </p:extLst>
  </p:cSld>
  <p:clrMapOvr>
    <a:masterClrMapping/>
  </p:clrMapOvr>
  <p:transition spd="slow"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0E9099FD-CE5F-7BBB-2CCB-FFA713EF2A0C}"/>
              </a:ext>
            </a:extLst>
          </p:cNvPr>
          <p:cNvSpPr txBox="1"/>
          <p:nvPr/>
        </p:nvSpPr>
        <p:spPr>
          <a:xfrm>
            <a:off x="1835696" y="1927671"/>
            <a:ext cx="5472608" cy="164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AT" sz="3600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Vielen Dank!</a:t>
            </a:r>
            <a:br>
              <a:rPr lang="de-AT" sz="3600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3600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FRAGEN?</a:t>
            </a:r>
            <a:endParaRPr lang="en-US" sz="3600" b="1" dirty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Grafik 3" descr="Ein Bild, das Text, Schrift, Electric Blue (Farbe), Symbol enthält.&#10;&#10;Automatisch generierte Beschreibung">
            <a:extLst>
              <a:ext uri="{FF2B5EF4-FFF2-40B4-BE49-F238E27FC236}">
                <a16:creationId xmlns:a16="http://schemas.microsoft.com/office/drawing/2014/main" id="{2EA7F2D0-C16B-3B79-D67C-44AA7DB5A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58800"/>
            <a:ext cx="1609725" cy="1571625"/>
          </a:xfrm>
          <a:prstGeom prst="rect">
            <a:avLst/>
          </a:prstGeom>
        </p:spPr>
      </p:pic>
      <p:pic>
        <p:nvPicPr>
          <p:cNvPr id="9" name="Grafik 8" descr="Ein Bild, das Person, Kleidung, Lächeln, Team enthält.&#10;&#10;Automatisch generierte Beschreibung">
            <a:extLst>
              <a:ext uri="{FF2B5EF4-FFF2-40B4-BE49-F238E27FC236}">
                <a16:creationId xmlns:a16="http://schemas.microsoft.com/office/drawing/2014/main" id="{3ABCA454-D89B-F57F-C62E-352F972F2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2473"/>
            <a:ext cx="9144000" cy="32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61146"/>
      </p:ext>
    </p:extLst>
  </p:cSld>
  <p:clrMapOvr>
    <a:masterClrMapping/>
  </p:clrMapOvr>
  <p:transition spd="slow"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3724A-A1A1-0DE8-AF0E-9E9E86D0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Ostertrainingslager</a:t>
            </a: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ADDEC2F-9E80-97BA-582C-55C8E4F86CFB}"/>
              </a:ext>
            </a:extLst>
          </p:cNvPr>
          <p:cNvSpPr txBox="1"/>
          <p:nvPr/>
        </p:nvSpPr>
        <p:spPr>
          <a:xfrm>
            <a:off x="686399" y="1708201"/>
            <a:ext cx="2212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12. April – 18. April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A72D458-0CD1-7122-C88E-A24A44502BAC}"/>
              </a:ext>
            </a:extLst>
          </p:cNvPr>
          <p:cNvSpPr txBox="1"/>
          <p:nvPr/>
        </p:nvSpPr>
        <p:spPr>
          <a:xfrm>
            <a:off x="688955" y="2198818"/>
            <a:ext cx="2280051" cy="27699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Xbionics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Sphere</a:t>
            </a:r>
          </a:p>
        </p:txBody>
      </p:sp>
      <p:pic>
        <p:nvPicPr>
          <p:cNvPr id="13" name="Grafik 12" descr="Ein Bild, das Gebäude, Gras, Himmel, draußen enthält.&#10;&#10;Automatisch generierte Beschreibung">
            <a:extLst>
              <a:ext uri="{FF2B5EF4-FFF2-40B4-BE49-F238E27FC236}">
                <a16:creationId xmlns:a16="http://schemas.microsoft.com/office/drawing/2014/main" id="{40D4CBD5-3E99-951A-9B86-41DD5536B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78" y="4730918"/>
            <a:ext cx="2804505" cy="1570523"/>
          </a:xfrm>
          <a:prstGeom prst="rect">
            <a:avLst/>
          </a:prstGeom>
        </p:spPr>
      </p:pic>
      <p:pic>
        <p:nvPicPr>
          <p:cNvPr id="11" name="Grafik 10" descr="Ein Bild, das Gebäude, Spielplatz, Luftfotografie, Schwimmbecken enthält.&#10;&#10;Automatisch generierte Beschreibung">
            <a:extLst>
              <a:ext uri="{FF2B5EF4-FFF2-40B4-BE49-F238E27FC236}">
                <a16:creationId xmlns:a16="http://schemas.microsoft.com/office/drawing/2014/main" id="{8714BDA2-CFD3-4358-5424-A9BEA6447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27" y="2827935"/>
            <a:ext cx="2584632" cy="157052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21276E4-D80E-65AB-F423-F9866A2737EE}"/>
              </a:ext>
            </a:extLst>
          </p:cNvPr>
          <p:cNvSpPr txBox="1"/>
          <p:nvPr/>
        </p:nvSpPr>
        <p:spPr>
          <a:xfrm>
            <a:off x="3680956" y="1767711"/>
            <a:ext cx="500584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/>
              <a:t>Empfohlen für Junior, Pros &amp; AG </a:t>
            </a:r>
            <a:br>
              <a:rPr kumimoji="0" lang="de-DE" altLang="de-DE" sz="1800" dirty="0"/>
            </a:br>
            <a:r>
              <a:rPr kumimoji="0" lang="de-DE" altLang="de-DE" sz="1800" dirty="0"/>
              <a:t>(Teilnahme für Kids auch möglich)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/>
              <a:t>Kooperation mit Parndorf &amp; </a:t>
            </a:r>
            <a:r>
              <a:rPr kumimoji="0" lang="de-DE" altLang="de-DE" sz="1800" dirty="0" err="1"/>
              <a:t>Hoadläufer</a:t>
            </a:r>
            <a:endParaRPr kumimoji="0" lang="de-DE" altLang="de-DE" sz="18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kumimoji="0" lang="de-DE" altLang="de-DE" sz="18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/>
              <a:t>Ganzheitliches Triathlontraining: </a:t>
            </a:r>
            <a:br>
              <a:rPr kumimoji="0" lang="de-DE" altLang="de-DE" sz="1800" dirty="0"/>
            </a:br>
            <a:r>
              <a:rPr kumimoji="0" lang="de-DE" altLang="de-DE" sz="1800" dirty="0"/>
              <a:t>Schwimmen, Radfahren, Laufen &amp; Kraft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kumimoji="0" lang="de-DE" altLang="de-DE" sz="18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/>
              <a:t>Freizeitprogramm für jüngere AthletInnen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/>
              <a:t>freie Zeitgestaltung neben dem Training für ältere Athleten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kumimoji="0" lang="de-DE" altLang="de-DE" sz="18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>
                <a:sym typeface="Wingdings" pitchFamily="2" charset="2"/>
              </a:rPr>
              <a:t>Zimmerbuchungen zu zweit oder viert möglich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kumimoji="0" lang="de-DE" altLang="de-DE" sz="1800" b="1" dirty="0">
              <a:sym typeface="Wingdings" pitchFamily="2" charset="2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b="1" dirty="0">
                <a:sym typeface="Wingdings" pitchFamily="2" charset="2"/>
              </a:rPr>
              <a:t>Diesmal für alle von Samstag bis Freitag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kumimoji="0" lang="de-DE" altLang="de-DE" sz="1800" dirty="0">
                <a:sym typeface="Wingdings" pitchFamily="2" charset="2"/>
              </a:rPr>
              <a:t>Anmeldungen werden </a:t>
            </a:r>
            <a:r>
              <a:rPr kumimoji="0" lang="de-DE" altLang="de-DE" sz="1800" dirty="0" err="1">
                <a:sym typeface="Wingdings" pitchFamily="2" charset="2"/>
              </a:rPr>
              <a:t>asap</a:t>
            </a:r>
            <a:r>
              <a:rPr kumimoji="0" lang="de-DE" altLang="de-DE" sz="1800" dirty="0">
                <a:sym typeface="Wingdings" pitchFamily="2" charset="2"/>
              </a:rPr>
              <a:t> ausgesendet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kumimoji="0" lang="de-DE" altLang="de-DE" sz="1800" dirty="0">
              <a:sym typeface="Wingdings" pitchFamily="2" charset="2"/>
            </a:endParaRPr>
          </a:p>
          <a:p>
            <a:pPr eaLnBrk="1" hangingPunct="1">
              <a:defRPr/>
            </a:pPr>
            <a:endParaRPr kumimoji="0" lang="de-DE" altLang="de-DE" sz="18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10079683"/>
      </p:ext>
    </p:extLst>
  </p:cSld>
  <p:clrMapOvr>
    <a:masterClrMapping/>
  </p:clrMapOvr>
  <p:transition spd="slow"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7E743F3B-1013-467A-9A75-E9DE9F98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F439D860-9E1C-4286-B3AD-530842AFF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17638"/>
            <a:ext cx="4104258" cy="46799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de-DE" altLang="de-DE" sz="1800" b="1" dirty="0"/>
              <a:t>TRAINING: </a:t>
            </a:r>
            <a:r>
              <a:rPr lang="de-DE" altLang="de-DE" sz="1800" b="1" dirty="0" err="1"/>
              <a:t>Sportmember</a:t>
            </a:r>
            <a:endParaRPr lang="de-DE" altLang="de-DE" sz="1800" b="1" dirty="0"/>
          </a:p>
          <a:p>
            <a:pPr eaLnBrk="1" hangingPunct="1">
              <a:defRPr/>
            </a:pPr>
            <a:r>
              <a:rPr lang="de-DE" altLang="de-DE" sz="1800" dirty="0"/>
              <a:t>Jedes Kind ist in einer Schwimm- und einer Laufgruppe erfasst</a:t>
            </a:r>
          </a:p>
          <a:p>
            <a:pPr eaLnBrk="1" hangingPunct="1">
              <a:defRPr/>
            </a:pPr>
            <a:r>
              <a:rPr lang="de-DE" altLang="de-DE" sz="1800" dirty="0" err="1"/>
              <a:t>Trainingsspezfische</a:t>
            </a:r>
            <a:r>
              <a:rPr lang="de-DE" altLang="de-DE" sz="1800" dirty="0"/>
              <a:t> Infos kommen in der </a:t>
            </a:r>
            <a:r>
              <a:rPr lang="de-DE" altLang="de-DE" sz="1800" b="1" dirty="0"/>
              <a:t>Laufgruppe</a:t>
            </a:r>
            <a:r>
              <a:rPr lang="de-DE" altLang="de-DE" sz="1800" dirty="0"/>
              <a:t> (Elternaccount!)</a:t>
            </a:r>
          </a:p>
          <a:p>
            <a:pPr eaLnBrk="1" hangingPunct="1">
              <a:defRPr/>
            </a:pPr>
            <a:r>
              <a:rPr lang="de-DE" altLang="de-DE" sz="1800" dirty="0"/>
              <a:t>Die Kinder sollen für jedes verfügbare Training </a:t>
            </a:r>
            <a:br>
              <a:rPr lang="de-DE" altLang="de-DE" sz="1800" dirty="0"/>
            </a:br>
            <a:r>
              <a:rPr lang="de-DE" altLang="de-DE" sz="1800" b="1" dirty="0"/>
              <a:t>an- oder abgemeldet </a:t>
            </a:r>
            <a:r>
              <a:rPr lang="de-DE" altLang="de-DE" sz="1800" dirty="0"/>
              <a:t>werden</a:t>
            </a:r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DE" altLang="de-DE" sz="1800" dirty="0"/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DE" altLang="de-DE" sz="1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1B16FB-7AB1-99F7-BB86-B44B7C725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01"/>
          <a:stretch/>
        </p:blipFill>
        <p:spPr>
          <a:xfrm>
            <a:off x="2591879" y="4244173"/>
            <a:ext cx="1616845" cy="24191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482B3B4-2655-4933-284C-4FD1E150A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25"/>
          <a:stretch/>
        </p:blipFill>
        <p:spPr>
          <a:xfrm>
            <a:off x="596998" y="4213713"/>
            <a:ext cx="1566760" cy="2129664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E7E9D27-1D23-5DA8-F191-729581043936}"/>
              </a:ext>
            </a:extLst>
          </p:cNvPr>
          <p:cNvCxnSpPr/>
          <p:nvPr/>
        </p:nvCxnSpPr>
        <p:spPr>
          <a:xfrm flipV="1">
            <a:off x="1619672" y="4653136"/>
            <a:ext cx="216024" cy="4162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7D7E1FFD-478D-916D-6AB5-68790F11450F}"/>
              </a:ext>
            </a:extLst>
          </p:cNvPr>
          <p:cNvCxnSpPr>
            <a:cxnSpLocks/>
          </p:cNvCxnSpPr>
          <p:nvPr/>
        </p:nvCxnSpPr>
        <p:spPr>
          <a:xfrm>
            <a:off x="3635896" y="5694749"/>
            <a:ext cx="144016" cy="61397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A43E4742-0576-E265-3A6F-C622F16492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326352"/>
            <a:ext cx="1750562" cy="3790551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AA5A0538-DD11-CF26-DAB4-093ED7FCDDB0}"/>
              </a:ext>
            </a:extLst>
          </p:cNvPr>
          <p:cNvSpPr txBox="1">
            <a:spLocks/>
          </p:cNvSpPr>
          <p:nvPr/>
        </p:nvSpPr>
        <p:spPr bwMode="auto">
          <a:xfrm>
            <a:off x="4572000" y="1772816"/>
            <a:ext cx="34150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kumimoji="0" lang="de-DE" altLang="de-DE" sz="1800" b="1" dirty="0"/>
              <a:t>Verein allgemein: WhatsApp</a:t>
            </a:r>
          </a:p>
          <a:p>
            <a:pPr marL="177800" indent="-177800" eaLnBrk="1" hangingPunct="1">
              <a:tabLst>
                <a:tab pos="271463" algn="l"/>
              </a:tabLst>
              <a:defRPr/>
            </a:pPr>
            <a:r>
              <a:rPr kumimoji="0" lang="de-DE" altLang="de-DE" sz="1800" dirty="0" err="1"/>
              <a:t>Triathlonclub</a:t>
            </a:r>
            <a:r>
              <a:rPr kumimoji="0" lang="de-DE" altLang="de-DE" sz="1800" dirty="0"/>
              <a:t> Kagran </a:t>
            </a:r>
            <a:r>
              <a:rPr kumimoji="0" lang="de-DE" altLang="de-DE" sz="1800" b="1" dirty="0"/>
              <a:t>Community:</a:t>
            </a:r>
          </a:p>
          <a:p>
            <a:pPr marL="177800" indent="-177800" eaLnBrk="1" hangingPunct="1">
              <a:tabLst>
                <a:tab pos="271463" algn="l"/>
              </a:tabLst>
              <a:defRPr/>
            </a:pPr>
            <a:r>
              <a:rPr kumimoji="0" lang="de-DE" altLang="de-DE" sz="1800" dirty="0"/>
              <a:t>Ankündigungen: </a:t>
            </a:r>
            <a:br>
              <a:rPr kumimoji="0" lang="de-DE" altLang="de-DE" sz="1800" dirty="0"/>
            </a:br>
            <a:r>
              <a:rPr kumimoji="0" lang="de-DE" altLang="de-DE" sz="1800" dirty="0"/>
              <a:t>können nur Gerhard, Katharina und Klaus schreiben</a:t>
            </a:r>
          </a:p>
          <a:p>
            <a:pPr marL="177800" indent="-177800" eaLnBrk="1" hangingPunct="1">
              <a:tabLst>
                <a:tab pos="271463" algn="l"/>
              </a:tabLst>
              <a:defRPr/>
            </a:pPr>
            <a:r>
              <a:rPr kumimoji="0" lang="de-DE" altLang="de-DE" sz="1800" b="1" dirty="0"/>
              <a:t>TRI Kagran Nachwuchs:</a:t>
            </a:r>
            <a:br>
              <a:rPr kumimoji="0" lang="de-DE" altLang="de-DE" sz="1800" b="1" dirty="0"/>
            </a:br>
            <a:r>
              <a:rPr kumimoji="0" lang="de-DE" altLang="de-DE" sz="1800" dirty="0"/>
              <a:t>Gruppe, in der alle</a:t>
            </a:r>
            <a:br>
              <a:rPr kumimoji="0" lang="de-DE" altLang="de-DE" sz="1800" dirty="0"/>
            </a:br>
            <a:r>
              <a:rPr kumimoji="0" lang="de-DE" altLang="de-DE" sz="1800" dirty="0"/>
              <a:t>sind; hier kann auch geantwortet werden</a:t>
            </a:r>
          </a:p>
          <a:p>
            <a:pPr marL="177800" indent="-177800" eaLnBrk="1" hangingPunct="1">
              <a:tabLst>
                <a:tab pos="271463" algn="l"/>
              </a:tabLst>
              <a:defRPr/>
            </a:pPr>
            <a:r>
              <a:rPr kumimoji="0" lang="de-DE" altLang="de-DE" sz="1800" dirty="0"/>
              <a:t>Jede Menge weitere </a:t>
            </a:r>
            <a:br>
              <a:rPr kumimoji="0" lang="de-DE" altLang="de-DE" sz="1800" dirty="0"/>
            </a:br>
            <a:r>
              <a:rPr kumimoji="0" lang="de-DE" altLang="de-DE" sz="1800" dirty="0"/>
              <a:t>Gruppen </a:t>
            </a:r>
            <a:r>
              <a:rPr kumimoji="0" lang="de-DE" altLang="de-DE" sz="1800" dirty="0">
                <a:sym typeface="Wingdings" panose="05000000000000000000" pitchFamily="2" charset="2"/>
              </a:rPr>
              <a:t>  </a:t>
            </a: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kumimoji="0"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kumimoji="0"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kumimoji="0"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defRPr/>
            </a:pPr>
            <a:endParaRPr kumimoji="0" lang="de-DE" altLang="de-DE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kumimoji="0" lang="de-DE" altLang="de-DE" sz="1800" dirty="0"/>
          </a:p>
        </p:txBody>
      </p:sp>
    </p:spTree>
    <p:extLst>
      <p:ext uri="{BB962C8B-B14F-4D97-AF65-F5344CB8AC3E}">
        <p14:creationId xmlns:p14="http://schemas.microsoft.com/office/powerpoint/2010/main" val="771059846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896218-B9F9-313F-4F5E-D2267C8E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Zusatzinfos: Pros und Kader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7EE23B-47DF-AB73-0B32-E623160D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Athletengespräche</a:t>
            </a:r>
          </a:p>
          <a:p>
            <a:pPr lvl="1"/>
            <a:r>
              <a:rPr lang="de-DE" dirty="0"/>
              <a:t>Für alle TRI-Kagran WTRV-A-Kader-Athleten individuelle Gespräche im Oktober</a:t>
            </a:r>
          </a:p>
          <a:p>
            <a:pPr lvl="1"/>
            <a:r>
              <a:rPr lang="de-DE" dirty="0"/>
              <a:t>Für ALLE Athleten: Fragebogen – Besprechung während des Trainingsbetriebs</a:t>
            </a:r>
          </a:p>
          <a:p>
            <a:endParaRPr lang="de-DE" dirty="0"/>
          </a:p>
          <a:p>
            <a:r>
              <a:rPr lang="de-DE" dirty="0"/>
              <a:t>Trainingsaufzeichnungen</a:t>
            </a:r>
          </a:p>
          <a:p>
            <a:pPr lvl="1"/>
            <a:r>
              <a:rPr lang="de-DE" dirty="0"/>
              <a:t>Für alle TRI-Kagran WTRV-A-Kader-Athleten ab JG 2011 via </a:t>
            </a:r>
            <a:r>
              <a:rPr lang="de-DE" dirty="0" err="1"/>
              <a:t>TrainingPeaks</a:t>
            </a:r>
            <a:endParaRPr lang="de-DE" dirty="0"/>
          </a:p>
          <a:p>
            <a:endParaRPr lang="de-DE" dirty="0"/>
          </a:p>
          <a:p>
            <a:r>
              <a:rPr lang="de-DE" dirty="0"/>
              <a:t>Krafttraining: </a:t>
            </a:r>
          </a:p>
          <a:p>
            <a:pPr lvl="1"/>
            <a:r>
              <a:rPr lang="de-DE" dirty="0"/>
              <a:t>geplant sind ein Stabi-Training für alle Kinder ab Juniors, </a:t>
            </a:r>
            <a:br>
              <a:rPr lang="de-DE" dirty="0"/>
            </a:br>
            <a:r>
              <a:rPr lang="de-DE" dirty="0"/>
              <a:t>die am Montag nicht schwimmen können (ob auch Kader-Gruppe ist noch offen)</a:t>
            </a:r>
          </a:p>
          <a:p>
            <a:pPr lvl="1"/>
            <a:r>
              <a:rPr lang="de-DE" dirty="0"/>
              <a:t>geplant ist ein Kraft-Technik-Training für alle Kinder ab Pros, </a:t>
            </a:r>
            <a:br>
              <a:rPr lang="de-DE" dirty="0"/>
            </a:br>
            <a:r>
              <a:rPr lang="de-DE" dirty="0"/>
              <a:t>am Freitag vor dem Laufen in der Nähe der Hauptallee</a:t>
            </a:r>
          </a:p>
          <a:p>
            <a:pPr lvl="1"/>
            <a:r>
              <a:rPr lang="de-DE" dirty="0"/>
              <a:t>geplant ist für alle Kaderathleten / für alle TRI-Kagran Kinder ein Kraft-Trainings- Einführungstraining im November / Dez. (jeweils Samstag Vormittag)</a:t>
            </a:r>
          </a:p>
          <a:p>
            <a:pPr marL="457200" lvl="1" indent="0">
              <a:buNone/>
            </a:pPr>
            <a:r>
              <a:rPr lang="de-DE" dirty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932473"/>
      </p:ext>
    </p:extLst>
  </p:cSld>
  <p:clrMapOvr>
    <a:masterClrMapping/>
  </p:clrMapOvr>
  <p:transition spd="slow"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896218-B9F9-313F-4F5E-D2267C8E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Zusatzinfos: Pros und Kader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7EE23B-47DF-AB73-0B32-E623160D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Athletengespräche</a:t>
            </a:r>
          </a:p>
          <a:p>
            <a:pPr lvl="1"/>
            <a:r>
              <a:rPr lang="de-DE" dirty="0"/>
              <a:t>Für alle TRI-Kagran WTRV-A-Kader-Athleten individuelle Gespräche im Oktober</a:t>
            </a:r>
          </a:p>
          <a:p>
            <a:pPr lvl="1"/>
            <a:r>
              <a:rPr lang="de-DE" dirty="0"/>
              <a:t>Für ALLE Athleten: Fragebogen – Besprechung während des Trainingsbetriebs</a:t>
            </a:r>
          </a:p>
          <a:p>
            <a:endParaRPr lang="de-DE" dirty="0"/>
          </a:p>
          <a:p>
            <a:r>
              <a:rPr lang="de-DE" dirty="0"/>
              <a:t>Trainingsaufzeichnungen</a:t>
            </a:r>
          </a:p>
          <a:p>
            <a:pPr lvl="1"/>
            <a:r>
              <a:rPr lang="de-DE" dirty="0"/>
              <a:t>Für alle TRI-Kagran WTRV-A-Kader-Athleten ab JG 2011 via </a:t>
            </a:r>
            <a:r>
              <a:rPr lang="de-DE" dirty="0" err="1"/>
              <a:t>TrainingPeaks</a:t>
            </a:r>
            <a:endParaRPr lang="de-DE" dirty="0"/>
          </a:p>
          <a:p>
            <a:endParaRPr lang="de-DE" dirty="0"/>
          </a:p>
          <a:p>
            <a:r>
              <a:rPr lang="de-DE" dirty="0"/>
              <a:t>Krafttraining: </a:t>
            </a:r>
          </a:p>
          <a:p>
            <a:pPr lvl="1"/>
            <a:r>
              <a:rPr lang="de-DE" dirty="0"/>
              <a:t>geplant sind ein Stabi-Training für alle Kinder ab Juniors, </a:t>
            </a:r>
            <a:br>
              <a:rPr lang="de-DE" dirty="0"/>
            </a:br>
            <a:r>
              <a:rPr lang="de-DE" dirty="0"/>
              <a:t>die am Montag nicht schwimmen können (ob auch Kader-Gruppe ist noch offen)</a:t>
            </a:r>
          </a:p>
          <a:p>
            <a:pPr lvl="1"/>
            <a:r>
              <a:rPr lang="de-DE" dirty="0"/>
              <a:t>geplant ist ein Kraft-Technik-Training für alle Kinder ab Pros, </a:t>
            </a:r>
            <a:br>
              <a:rPr lang="de-DE" dirty="0"/>
            </a:br>
            <a:r>
              <a:rPr lang="de-DE" dirty="0"/>
              <a:t>am Freitag vor dem Laufen in der Nähe der Hauptallee</a:t>
            </a:r>
          </a:p>
          <a:p>
            <a:pPr lvl="1"/>
            <a:r>
              <a:rPr lang="de-DE" dirty="0"/>
              <a:t>geplant ist für alle Kaderathleten / für alle TRI-Kagran Kinder ein Kraft-Trainings- Einführungstraining im November / Dez. (jeweils Samstag Vormittag)</a:t>
            </a:r>
          </a:p>
          <a:p>
            <a:pPr marL="457200" lvl="1" indent="0">
              <a:buNone/>
            </a:pPr>
            <a:r>
              <a:rPr lang="de-DE" dirty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93562"/>
      </p:ext>
    </p:extLst>
  </p:cSld>
  <p:clrMapOvr>
    <a:masterClrMapping/>
  </p:clrMapOvr>
  <p:transition spd="slow"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3724A-A1A1-0DE8-AF0E-9E9E86D0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you!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A46017F-82F3-0BC5-F6B2-97D80DF888AA}"/>
              </a:ext>
            </a:extLst>
          </p:cNvPr>
          <p:cNvSpPr txBox="1"/>
          <p:nvPr/>
        </p:nvSpPr>
        <p:spPr>
          <a:xfrm>
            <a:off x="539750" y="1376338"/>
            <a:ext cx="5472608" cy="128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8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</a:t>
            </a:r>
            <a:r>
              <a:rPr lang="de-AT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Media </a:t>
            </a:r>
            <a:b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Zur Betreuung unserer </a:t>
            </a:r>
            <a:r>
              <a:rPr lang="de-AT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</a:t>
            </a:r>
            <a: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Media Kanäle: Facebook und Instagram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31AFCD9-C47A-D01C-67B1-E5A569658CA1}"/>
              </a:ext>
            </a:extLst>
          </p:cNvPr>
          <p:cNvSpPr txBox="1"/>
          <p:nvPr/>
        </p:nvSpPr>
        <p:spPr>
          <a:xfrm>
            <a:off x="565398" y="2698247"/>
            <a:ext cx="4726682" cy="128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Homepage</a:t>
            </a:r>
            <a:b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Koordinierung / Erstellung von Content für unsere Homepage, </a:t>
            </a:r>
            <a:r>
              <a:rPr lang="de-AT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Redesign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4DD5E17-8AE3-277D-4053-9F368169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2154910"/>
            <a:ext cx="2209853" cy="188035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9D61049-6BF9-4E61-CC45-A17624222442}"/>
              </a:ext>
            </a:extLst>
          </p:cNvPr>
          <p:cNvSpPr txBox="1"/>
          <p:nvPr/>
        </p:nvSpPr>
        <p:spPr>
          <a:xfrm>
            <a:off x="565398" y="4035262"/>
            <a:ext cx="5734794" cy="128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Wettkampflogistiker</a:t>
            </a:r>
            <a:b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Verantwortlich für Transport / Auf- und Abbau von Zelt, Flags und Radständern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57399B9-B383-B586-01CC-3521FFF746EF}"/>
              </a:ext>
            </a:extLst>
          </p:cNvPr>
          <p:cNvSpPr txBox="1"/>
          <p:nvPr/>
        </p:nvSpPr>
        <p:spPr>
          <a:xfrm>
            <a:off x="580925" y="5481662"/>
            <a:ext cx="8361167" cy="12827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Dein/unser Netzwerk, Sponsoring</a:t>
            </a:r>
            <a:b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sind dankbar für Sponsoren, Unterstützung für Material, Trainingsmöglichkeiten, Mithelfern bei unseren Bewerben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37783"/>
      </p:ext>
    </p:extLst>
  </p:cSld>
  <p:clrMapOvr>
    <a:masterClrMapping/>
  </p:clrMapOvr>
  <p:transition spd="slow"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F7F0402B-EB30-43E2-8237-7CBF80364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64" y="549275"/>
            <a:ext cx="8229600" cy="868363"/>
          </a:xfrm>
        </p:spPr>
        <p:txBody>
          <a:bodyPr/>
          <a:lstStyle/>
          <a:p>
            <a:pPr eaLnBrk="1" hangingPunct="1"/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Überblick Trainingsgruppen 2023/24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11354B-4F19-413B-9983-2BDFA73FA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3835067"/>
            <a:ext cx="8229600" cy="114885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altLang="de-DE" sz="2300" dirty="0">
                <a:solidFill>
                  <a:srgbClr val="002060"/>
                </a:solidFill>
                <a:latin typeface="Freestyle Script" panose="030804020302050B0404" pitchFamily="66" charset="0"/>
              </a:rPr>
              <a:t>Unser Ziel ist es, dass die Juniors mit SPASS und FREUDE ihre Leistung steigern!</a:t>
            </a:r>
          </a:p>
          <a:p>
            <a:pPr eaLnBrk="1" hangingPunct="1"/>
            <a:r>
              <a:rPr lang="de-DE" altLang="de-DE" sz="1800" b="1" dirty="0" err="1"/>
              <a:t>Tri</a:t>
            </a:r>
            <a:r>
              <a:rPr lang="de-DE" altLang="de-DE" sz="1800" b="1" dirty="0"/>
              <a:t> Juniors</a:t>
            </a:r>
            <a:r>
              <a:rPr lang="de-DE" altLang="de-DE" sz="1800" dirty="0"/>
              <a:t> Gruppe für Kids von 9 – 11 Jahren</a:t>
            </a:r>
          </a:p>
          <a:p>
            <a:pPr eaLnBrk="1" hangingPunct="1"/>
            <a:r>
              <a:rPr lang="de-DE" altLang="de-DE" sz="1800" dirty="0"/>
              <a:t>Aktuelle Gruppengröße: ca. 19 Kinder</a:t>
            </a:r>
          </a:p>
          <a:p>
            <a:pPr eaLnBrk="1" hangingPunct="1"/>
            <a:endParaRPr lang="de-DE" altLang="de-DE" sz="1800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00CB05C-DD61-2C40-9F9D-1902B8E4EB8F}"/>
              </a:ext>
            </a:extLst>
          </p:cNvPr>
          <p:cNvSpPr txBox="1">
            <a:spLocks/>
          </p:cNvSpPr>
          <p:nvPr/>
        </p:nvSpPr>
        <p:spPr bwMode="auto">
          <a:xfrm>
            <a:off x="530820" y="1588529"/>
            <a:ext cx="8083600" cy="109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</a:pPr>
            <a:r>
              <a:rPr kumimoji="0" lang="de-DE" altLang="de-DE" sz="2300" dirty="0">
                <a:solidFill>
                  <a:srgbClr val="002060"/>
                </a:solidFill>
                <a:latin typeface="Freestyle Script" panose="030804020302050B0404" pitchFamily="66" charset="0"/>
              </a:rPr>
              <a:t>Unser Ziel ist es, dass die Kids bei jedem Training SPASS und FREUDE an der BEWEGUNG haben!</a:t>
            </a:r>
          </a:p>
          <a:p>
            <a:pPr eaLnBrk="1" hangingPunct="1"/>
            <a:r>
              <a:rPr kumimoji="0" lang="de-DE" altLang="de-DE" sz="1800" b="1" dirty="0" err="1"/>
              <a:t>SuperMinis</a:t>
            </a:r>
            <a:r>
              <a:rPr kumimoji="0" lang="de-DE" altLang="de-DE" sz="1800" dirty="0"/>
              <a:t> Gruppe für Kinder von 5 – 7 Jahre</a:t>
            </a:r>
          </a:p>
          <a:p>
            <a:pPr eaLnBrk="1" hangingPunct="1"/>
            <a:r>
              <a:rPr kumimoji="0" lang="de-DE" altLang="de-DE" sz="1800" dirty="0"/>
              <a:t>Aktuelle Gruppengröße: ca. 10 Kinder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0834F6F-8E3E-ED4F-939B-7B9FB3EBB1CD}"/>
              </a:ext>
            </a:extLst>
          </p:cNvPr>
          <p:cNvSpPr txBox="1">
            <a:spLocks/>
          </p:cNvSpPr>
          <p:nvPr/>
        </p:nvSpPr>
        <p:spPr bwMode="auto">
          <a:xfrm>
            <a:off x="530820" y="2737381"/>
            <a:ext cx="8229600" cy="109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</a:pPr>
            <a:r>
              <a:rPr kumimoji="0" lang="de-DE" altLang="de-DE" sz="2300" dirty="0">
                <a:solidFill>
                  <a:srgbClr val="002060"/>
                </a:solidFill>
                <a:latin typeface="Freestyle Script" panose="030804020302050B0404" pitchFamily="66" charset="0"/>
              </a:rPr>
              <a:t>Unser Ziel ist es, dass die Kids sich bei  jedem Training mit SPASS und FREUDE weiterentwickeln!</a:t>
            </a:r>
          </a:p>
          <a:p>
            <a:pPr eaLnBrk="1" hangingPunct="1"/>
            <a:r>
              <a:rPr kumimoji="0" lang="de-DE" altLang="de-DE" sz="1800" b="1" dirty="0" err="1"/>
              <a:t>Tri</a:t>
            </a:r>
            <a:r>
              <a:rPr kumimoji="0" lang="de-DE" altLang="de-DE" sz="1800" b="1" dirty="0"/>
              <a:t> Kids</a:t>
            </a:r>
            <a:r>
              <a:rPr kumimoji="0" lang="de-DE" altLang="de-DE" sz="1800" dirty="0"/>
              <a:t> Gruppe für Kinder von 7 – 9 Jahren; ca. 16 Kinder</a:t>
            </a:r>
          </a:p>
          <a:p>
            <a:pPr eaLnBrk="1" hangingPunct="1"/>
            <a:r>
              <a:rPr kumimoji="0" lang="de-DE" altLang="de-DE" sz="1800" dirty="0"/>
              <a:t>Aktuelle Gruppengröße: ca. 10 Kinder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3AF9A9-BCE5-47B2-B555-7C22575A4592}"/>
              </a:ext>
            </a:extLst>
          </p:cNvPr>
          <p:cNvSpPr txBox="1">
            <a:spLocks/>
          </p:cNvSpPr>
          <p:nvPr/>
        </p:nvSpPr>
        <p:spPr bwMode="auto">
          <a:xfrm>
            <a:off x="509116" y="4923642"/>
            <a:ext cx="8229600" cy="114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</a:pPr>
            <a:r>
              <a:rPr kumimoji="0" lang="de-DE" altLang="de-DE" sz="2300" dirty="0">
                <a:solidFill>
                  <a:srgbClr val="002060"/>
                </a:solidFill>
                <a:latin typeface="Freestyle Script" panose="030804020302050B0404" pitchFamily="66" charset="0"/>
              </a:rPr>
              <a:t>Unser Ziel ist es, in der Pro Gruppe jeder einzelne den individuell richtigen nächsten Schritt macht!</a:t>
            </a:r>
          </a:p>
          <a:p>
            <a:pPr eaLnBrk="1" hangingPunct="1"/>
            <a:r>
              <a:rPr kumimoji="0" lang="de-DE" altLang="de-DE" sz="1800" dirty="0"/>
              <a:t>Ab 11 Jahren: </a:t>
            </a:r>
            <a:r>
              <a:rPr kumimoji="0" lang="de-DE" altLang="de-DE" sz="1800" b="1" dirty="0"/>
              <a:t>Kader &amp; Pros – fast 40 Kinder</a:t>
            </a:r>
          </a:p>
          <a:p>
            <a:pPr eaLnBrk="1" hangingPunct="1"/>
            <a:r>
              <a:rPr kumimoji="0" lang="de-DE" altLang="de-DE" sz="1800" dirty="0"/>
              <a:t>Weiterentwicklung Richtung ÖTRV-Kader,</a:t>
            </a:r>
          </a:p>
          <a:p>
            <a:pPr eaLnBrk="1" hangingPunct="1"/>
            <a:r>
              <a:rPr kumimoji="0" lang="de-DE" altLang="de-DE" sz="1800" dirty="0"/>
              <a:t>Heranführung an Kadergruppe</a:t>
            </a:r>
          </a:p>
          <a:p>
            <a:pPr eaLnBrk="1" hangingPunct="1"/>
            <a:r>
              <a:rPr kumimoji="0" lang="de-DE" altLang="de-DE" sz="1800" dirty="0"/>
              <a:t>Fortsetzung der Sportausübung</a:t>
            </a:r>
          </a:p>
          <a:p>
            <a:pPr eaLnBrk="1" hangingPunct="1"/>
            <a:endParaRPr kumimoji="0" lang="de-DE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81956562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F7F0402B-EB30-43E2-8237-7CBF80364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64" y="549275"/>
            <a:ext cx="8229600" cy="868363"/>
          </a:xfrm>
        </p:spPr>
        <p:txBody>
          <a:bodyPr/>
          <a:lstStyle/>
          <a:p>
            <a:pPr eaLnBrk="1" hangingPunct="1"/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Wochenplan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SuperMins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/ Kids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4A376E8-A101-70F9-A845-3D12B5552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1346200"/>
            <a:ext cx="76073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7089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F7F0402B-EB30-43E2-8237-7CBF80364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64" y="549275"/>
            <a:ext cx="8229600" cy="868363"/>
          </a:xfrm>
        </p:spPr>
        <p:txBody>
          <a:bodyPr/>
          <a:lstStyle/>
          <a:p>
            <a:pPr eaLnBrk="1" hangingPunct="1"/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Wochenplan Juniors / Pros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C3E6AB1-CBF8-F771-6E75-37C56B25E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28800"/>
            <a:ext cx="7772400" cy="429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67504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1091</Words>
  <Application>Microsoft Macintosh PowerPoint</Application>
  <PresentationFormat>Bildschirmpräsentation (4:3)</PresentationFormat>
  <Paragraphs>201</Paragraphs>
  <Slides>18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Calibri</vt:lpstr>
      <vt:lpstr>Freestyle Script</vt:lpstr>
      <vt:lpstr>Times New Roman</vt:lpstr>
      <vt:lpstr>Verdana</vt:lpstr>
      <vt:lpstr>Wingdings</vt:lpstr>
      <vt:lpstr>Office-Design</vt:lpstr>
      <vt:lpstr>TRI Kagran online Elternabend Wettkämpfe / Trainingslager, Trainings und Lizenzdatenbank  Super MINIS, Tri-KIDS, Tri-JUNIORS, PROs und Kader     </vt:lpstr>
      <vt:lpstr>Zwei Säulen im Nachwuchs bei Tri Kagran</vt:lpstr>
      <vt:lpstr>Bewerbe: Grundsätzliche Punkte</vt:lpstr>
      <vt:lpstr>Key dates für ALLE</vt:lpstr>
      <vt:lpstr>Bewerbe: Gruppenspezifische Aspekte</vt:lpstr>
      <vt:lpstr>Trainingslager 2025</vt:lpstr>
      <vt:lpstr>Trainings</vt:lpstr>
      <vt:lpstr>Sch D/E</vt:lpstr>
      <vt:lpstr>Ab Sch C</vt:lpstr>
      <vt:lpstr>PowerPoint-Präsentation</vt:lpstr>
      <vt:lpstr>Ostertrainingslager</vt:lpstr>
      <vt:lpstr>Kommunikation</vt:lpstr>
      <vt:lpstr>Zusatzinfos: Pros und Kader</vt:lpstr>
      <vt:lpstr>Zusatzinfos: Pros und Kader</vt:lpstr>
      <vt:lpstr>We need you!</vt:lpstr>
      <vt:lpstr>Überblick Trainingsgruppen 2023/24</vt:lpstr>
      <vt:lpstr>Wochenplan SuperMins / Kids</vt:lpstr>
      <vt:lpstr>Wochenplan Juniors / Pros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!</dc:title>
  <dc:creator>computer / sperl</dc:creator>
  <cp:lastModifiedBy>Klaus Vondra</cp:lastModifiedBy>
  <cp:revision>212</cp:revision>
  <cp:lastPrinted>2019-09-16T10:15:52Z</cp:lastPrinted>
  <dcterms:created xsi:type="dcterms:W3CDTF">2009-10-01T14:31:01Z</dcterms:created>
  <dcterms:modified xsi:type="dcterms:W3CDTF">2025-02-25T08:21:55Z</dcterms:modified>
</cp:coreProperties>
</file>